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08.12.2016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3213118"/>
          </a:xfrm>
        </p:spPr>
        <p:txBody>
          <a:bodyPr>
            <a:noAutofit/>
          </a:bodyPr>
          <a:lstStyle/>
          <a:p>
            <a:r>
              <a:rPr lang="ru-RU" sz="4800" b="1" dirty="0" smtClean="0"/>
              <a:t>МУЗЫКАЛЬНО-ДИДАКТИЧЕСКИЕ ИГРЫ  ДЛЯ ДЕТЕЙ </a:t>
            </a:r>
            <a:r>
              <a:rPr lang="ru-RU" sz="4800" b="1" dirty="0" smtClean="0"/>
              <a:t>4-5 </a:t>
            </a:r>
            <a:r>
              <a:rPr lang="ru-RU" sz="4800" b="1" dirty="0" smtClean="0"/>
              <a:t>лет</a:t>
            </a:r>
            <a:endParaRPr lang="ru-RU" sz="4800" dirty="0"/>
          </a:p>
        </p:txBody>
      </p:sp>
      <p:sp>
        <p:nvSpPr>
          <p:cNvPr id="3" name="Подзаголовок 2"/>
          <p:cNvSpPr>
            <a:spLocks noGrp="1"/>
          </p:cNvSpPr>
          <p:nvPr>
            <p:ph type="subTitle" idx="1"/>
          </p:nvPr>
        </p:nvSpPr>
        <p:spPr>
          <a:xfrm>
            <a:off x="1475656" y="4725144"/>
            <a:ext cx="7406640" cy="1752600"/>
          </a:xfrm>
        </p:spPr>
        <p:txBody>
          <a:bodyPr/>
          <a:lstStyle/>
          <a:p>
            <a:pPr algn="r"/>
            <a:r>
              <a:rPr lang="ru-RU" dirty="0" smtClean="0"/>
              <a:t>Автор: </a:t>
            </a:r>
            <a:r>
              <a:rPr lang="ru-RU" dirty="0" err="1" smtClean="0"/>
              <a:t>Прядко</a:t>
            </a:r>
            <a:r>
              <a:rPr lang="ru-RU" dirty="0" smtClean="0"/>
              <a:t> Ксения Викторовна</a:t>
            </a:r>
          </a:p>
          <a:p>
            <a:pPr algn="r"/>
            <a:r>
              <a:rPr lang="ru-RU" dirty="0" smtClean="0"/>
              <a:t>Музыкальный руководитель</a:t>
            </a:r>
          </a:p>
          <a:p>
            <a:pPr algn="r"/>
            <a:r>
              <a:rPr lang="ru-RU" dirty="0" smtClean="0"/>
              <a:t>МКДОУ Аннинский </a:t>
            </a:r>
            <a:r>
              <a:rPr lang="ru-RU" dirty="0" err="1" smtClean="0"/>
              <a:t>д\с</a:t>
            </a:r>
            <a:r>
              <a:rPr lang="ru-RU" dirty="0" smtClean="0"/>
              <a:t> «Росток» О</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i="1" dirty="0" smtClean="0"/>
              <a:t>Игры для развития чувства ритма</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Учитесь танцевать</a:t>
            </a:r>
            <a:endParaRPr lang="ru-RU" dirty="0" smtClean="0"/>
          </a:p>
          <a:p>
            <a:r>
              <a:rPr lang="ru-RU" i="1" dirty="0" smtClean="0"/>
              <a:t>Игровой материал. </a:t>
            </a:r>
            <a:r>
              <a:rPr lang="ru-RU" dirty="0" smtClean="0"/>
              <a:t>Большая матрешка и маленькие (по </a:t>
            </a:r>
            <a:r>
              <a:rPr lang="ru-RU" dirty="0" smtClean="0"/>
              <a:t>числу </a:t>
            </a:r>
            <a:r>
              <a:rPr lang="ru-RU" dirty="0" smtClean="0"/>
              <a:t>играющих).</a:t>
            </a:r>
          </a:p>
          <a:p>
            <a:r>
              <a:rPr lang="ru-RU" i="1" dirty="0" smtClean="0"/>
              <a:t>Ход игры. </a:t>
            </a:r>
            <a:r>
              <a:rPr lang="ru-RU" dirty="0" smtClean="0"/>
              <a:t>Игра проводится с подгруппой детей. Все сидят вокруг стола. У воспитателя большая матрешка, у детей </a:t>
            </a:r>
            <a:r>
              <a:rPr lang="ru-RU" dirty="0" smtClean="0"/>
              <a:t>маленькие</a:t>
            </a:r>
            <a:r>
              <a:rPr lang="ru-RU" dirty="0" smtClean="0"/>
              <a:t>. «Большая матрешка учит танцевать маленьких»,— </a:t>
            </a:r>
            <a:r>
              <a:rPr lang="ru-RU" dirty="0" smtClean="0"/>
              <a:t>говорит </a:t>
            </a:r>
            <a:r>
              <a:rPr lang="ru-RU" dirty="0" smtClean="0"/>
              <a:t>воспитатель и отстукивает своей матрешкой по столу несложный ритмический рисунок. Все дети одновременно </a:t>
            </a:r>
            <a:r>
              <a:rPr lang="ru-RU" dirty="0" smtClean="0"/>
              <a:t>повторяют </a:t>
            </a:r>
            <a:r>
              <a:rPr lang="ru-RU" dirty="0" smtClean="0"/>
              <a:t>этот ритм своими матрешками.</a:t>
            </a:r>
          </a:p>
          <a:p>
            <a:r>
              <a:rPr lang="ru-RU" dirty="0" smtClean="0"/>
              <a:t>При повторении игры ведущим может стать ребенок, </a:t>
            </a:r>
            <a:r>
              <a:rPr lang="ru-RU" dirty="0" smtClean="0"/>
              <a:t>правильно </a:t>
            </a:r>
            <a:r>
              <a:rPr lang="ru-RU" dirty="0" smtClean="0"/>
              <a:t>выполнивший задание</a:t>
            </a:r>
            <a:r>
              <a:rPr lang="ru-RU" dirty="0" smtClean="0"/>
              <a:t>.</a:t>
            </a:r>
            <a:endParaRPr lang="ru-R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i="1" dirty="0" smtClean="0"/>
              <a:t>Игры для развития чувства ритма</a:t>
            </a:r>
            <a:endParaRPr lang="ru-RU" dirty="0"/>
          </a:p>
        </p:txBody>
      </p:sp>
      <p:sp>
        <p:nvSpPr>
          <p:cNvPr id="3" name="Содержимое 2"/>
          <p:cNvSpPr>
            <a:spLocks noGrp="1"/>
          </p:cNvSpPr>
          <p:nvPr>
            <p:ph idx="1"/>
          </p:nvPr>
        </p:nvSpPr>
        <p:spPr/>
        <p:txBody>
          <a:bodyPr>
            <a:normAutofit fontScale="85000" lnSpcReduction="20000"/>
          </a:bodyPr>
          <a:lstStyle/>
          <a:p>
            <a:r>
              <a:rPr lang="ru-RU" b="1" dirty="0" smtClean="0"/>
              <a:t>Выполни задание</a:t>
            </a:r>
            <a:endParaRPr lang="ru-RU" dirty="0" smtClean="0"/>
          </a:p>
          <a:p>
            <a:r>
              <a:rPr lang="ru-RU" i="1" dirty="0" smtClean="0"/>
              <a:t>Игровой материал. </a:t>
            </a:r>
            <a:r>
              <a:rPr lang="ru-RU" dirty="0" err="1" smtClean="0"/>
              <a:t>Фланелеграф</a:t>
            </a:r>
            <a:r>
              <a:rPr lang="ru-RU" dirty="0" smtClean="0"/>
              <a:t>, карточки с изображением коротких и длинных звуков (см. игру «Прогулка</a:t>
            </a:r>
            <a:r>
              <a:rPr lang="ru-RU" dirty="0" smtClean="0"/>
              <a:t>»), детские </a:t>
            </a:r>
            <a:r>
              <a:rPr lang="ru-RU" dirty="0" smtClean="0"/>
              <a:t>музыкальные инструменты (металлофон, арфа, баян, </a:t>
            </a:r>
            <a:r>
              <a:rPr lang="ru-RU" dirty="0" err="1" smtClean="0"/>
              <a:t>триола</a:t>
            </a:r>
            <a:r>
              <a:rPr lang="ru-RU" dirty="0" smtClean="0"/>
              <a:t>).</a:t>
            </a:r>
          </a:p>
          <a:p>
            <a:r>
              <a:rPr lang="ru-RU" i="1" dirty="0" smtClean="0"/>
              <a:t>Ход игры. </a:t>
            </a:r>
            <a:r>
              <a:rPr lang="ru-RU" dirty="0" smtClean="0"/>
              <a:t>Воспитатель-ведущий проигрывает на одном из инструментов ритмический рисунок. Ребенок должен выложить его карточками на </a:t>
            </a:r>
            <a:r>
              <a:rPr lang="ru-RU" dirty="0" err="1" smtClean="0"/>
              <a:t>фланелеграфе</a:t>
            </a:r>
            <a:r>
              <a:rPr lang="ru-RU" dirty="0" smtClean="0"/>
              <a:t>.</a:t>
            </a:r>
          </a:p>
          <a:p>
            <a:r>
              <a:rPr lang="ru-RU" dirty="0" smtClean="0"/>
              <a:t>Количество карточек можно увеличить. В этом случае каждый играющий  будет  выкладывать  ритмический  рисунок  на  столе.</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тембрового слуха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ru-RU" b="1" dirty="0" smtClean="0"/>
              <a:t>Определи инструмент</a:t>
            </a:r>
            <a:endParaRPr lang="ru-RU" dirty="0" smtClean="0"/>
          </a:p>
          <a:p>
            <a:r>
              <a:rPr lang="ru-RU" i="1" dirty="0" smtClean="0"/>
              <a:t>Игровой материал. </a:t>
            </a:r>
            <a:r>
              <a:rPr lang="ru-RU" dirty="0" smtClean="0"/>
              <a:t>Аккордеон, металлофон, арфа (каждого инструмента  по два),  колокольчик,  четыре деревянные ложки.</a:t>
            </a:r>
          </a:p>
          <a:p>
            <a:r>
              <a:rPr lang="ru-RU" i="1" dirty="0" smtClean="0"/>
              <a:t>Ход игры. </a:t>
            </a:r>
            <a:r>
              <a:rPr lang="ru-RU" dirty="0" smtClean="0"/>
              <a:t>Двое детей сидят спиной друг к другу. Перед ними на столах лежат одинаковые инструменты. Один из игра­ющих исполняет на любом инструменте ритмический рисунок, другой повторяет его на таком же инструменте. Если ребенок правильно выполняет музыкальное задание, то все дети хлопают. После правильного ответа играющий имеет право загадать сле­дующую загадку. Если ребенок ошибся, то он сам слушает задание.</a:t>
            </a:r>
          </a:p>
          <a:p>
            <a:r>
              <a:rPr lang="ru-RU" dirty="0" smtClean="0"/>
              <a:t>Игра проводится в свободное от занятий время.</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тембрового слуха</a:t>
            </a: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На чем играю?</a:t>
            </a:r>
            <a:endParaRPr lang="ru-RU" dirty="0" smtClean="0"/>
          </a:p>
          <a:p>
            <a:r>
              <a:rPr lang="ru-RU" i="1" dirty="0" smtClean="0"/>
              <a:t>Игровой материал. </a:t>
            </a:r>
            <a:r>
              <a:rPr lang="ru-RU" dirty="0" smtClean="0"/>
              <a:t>Карточки (по числу играющих), на одной половине которых изображение детских музыкальных инструмен­тов, другая половина пустая; фишки и детские музыкальные инструменты </a:t>
            </a:r>
            <a:r>
              <a:rPr lang="ru-RU" dirty="0" smtClean="0"/>
              <a:t>.</a:t>
            </a:r>
            <a:endParaRPr lang="ru-RU" dirty="0" smtClean="0"/>
          </a:p>
          <a:p>
            <a:r>
              <a:rPr lang="ru-RU" i="1" dirty="0" smtClean="0"/>
              <a:t>Ход игры. </a:t>
            </a:r>
            <a:r>
              <a:rPr lang="ru-RU" dirty="0" smtClean="0"/>
              <a:t>Детям раздают по нескольку карточек (3—4). Ребенок-ведущий проигрывает мелодию или ритмический рисунок на каком-либо инструменте (перед ведущим небольшая ширма). Дети определяют звучание инструмента и закрывают фишкой вторую половину карточки.</a:t>
            </a:r>
          </a:p>
          <a:p>
            <a:r>
              <a:rPr lang="ru-RU" dirty="0" smtClean="0"/>
              <a:t>Игру можно провести по типу лото. На одной большой кар­точке, разделенной на 4—6 квадратов, дается изображение раз­личных инструментов (4—6). Маленьких карточек с изображе­нием таких же инструментов должно быть больше и равно ко­личеству больших карт. Каждому ребенку дают по одной боль­шой карте и 4—6 маленьких.</a:t>
            </a:r>
          </a:p>
          <a:p>
            <a:r>
              <a:rPr lang="ru-RU" dirty="0" smtClean="0"/>
              <a:t>Игра проводится так же, но только дети закрывают малень­кой    карточкой    соответствующее    изображение    на    большой</a:t>
            </a:r>
            <a:r>
              <a:rPr lang="ru-RU" dirty="0" smtClean="0"/>
              <a:t>.</a:t>
            </a:r>
            <a:endParaRPr lang="ru-R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тембрового слуха</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Слушаем внимательно</a:t>
            </a:r>
            <a:endParaRPr lang="ru-RU" dirty="0" smtClean="0"/>
          </a:p>
          <a:p>
            <a:r>
              <a:rPr lang="ru-RU" i="1" dirty="0" smtClean="0"/>
              <a:t>Игровой материал. </a:t>
            </a:r>
            <a:r>
              <a:rPr lang="ru-RU" dirty="0" smtClean="0"/>
              <a:t>Проигрыватель с пластинками инструмен­тальной музыки, знакомой детям; детские музыкальные инстру­менты (пианино, аккордеон, скрипка и т.д.).</a:t>
            </a:r>
          </a:p>
          <a:p>
            <a:r>
              <a:rPr lang="ru-RU" i="1" dirty="0" smtClean="0"/>
              <a:t>Ход игры. </a:t>
            </a:r>
            <a:r>
              <a:rPr lang="ru-RU" dirty="0" smtClean="0"/>
              <a:t>Дети сидят полукругом перед столом, на котором находятся детские инструменты. Им предлагают прослушать знакомое музыкальное произведение, определить, какие инструмен­ты исполняют это произведение, и найти их на столе.</a:t>
            </a:r>
          </a:p>
          <a:p>
            <a:r>
              <a:rPr lang="ru-RU" dirty="0" smtClean="0"/>
              <a:t>Игра проводится на музыкальном занятии с целью закреп­ления пройденного материала по слушанию музыки, а также в часы досуга</a:t>
            </a:r>
            <a:r>
              <a:rPr lang="ru-RU" dirty="0" smtClean="0"/>
              <a:t>.</a:t>
            </a:r>
            <a:endParaRPr lang="ru-RU"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тембрового слуха</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Музыкальные загадки</a:t>
            </a:r>
            <a:endParaRPr lang="ru-RU" dirty="0" smtClean="0"/>
          </a:p>
          <a:p>
            <a:r>
              <a:rPr lang="ru-RU" i="1" dirty="0" smtClean="0"/>
              <a:t>Игровой материал. </a:t>
            </a:r>
            <a:r>
              <a:rPr lang="ru-RU" dirty="0" smtClean="0"/>
              <a:t>Металлофон, треугольник, бубенчики, бу­бен, арфа, цимбалы.</a:t>
            </a:r>
          </a:p>
          <a:p>
            <a:r>
              <a:rPr lang="ru-RU" i="1" dirty="0" smtClean="0"/>
              <a:t>Ход игры. </a:t>
            </a:r>
            <a:r>
              <a:rPr lang="ru-RU" dirty="0" smtClean="0"/>
              <a:t>Дети сидят полукругом перед ширмой, за кото­рой на столе .находятся музыкальные инструменты и игрушки. Ребенок-ведущий проигрывает мелодию или ритмический рисунок на каком-либо инструменте. Дети отгадывают. За правильный ответ ребенок получает фишку. Выигрывает тот, у кого ока­жется большее число фишек.</a:t>
            </a:r>
          </a:p>
          <a:p>
            <a:r>
              <a:rPr lang="ru-RU" dirty="0" smtClean="0"/>
              <a:t>Игра проводится в свободное от занятий время.</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диатонического слуха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b="1" dirty="0" smtClean="0"/>
              <a:t>Громко-тихо запоем</a:t>
            </a:r>
            <a:endParaRPr lang="ru-RU" dirty="0" smtClean="0"/>
          </a:p>
          <a:p>
            <a:r>
              <a:rPr lang="ru-RU" i="1" dirty="0" smtClean="0"/>
              <a:t>Игровой материал. </a:t>
            </a:r>
            <a:r>
              <a:rPr lang="ru-RU" dirty="0" smtClean="0"/>
              <a:t>Любая игрушка.</a:t>
            </a:r>
          </a:p>
          <a:p>
            <a:r>
              <a:rPr lang="ru-RU" i="1" dirty="0" smtClean="0"/>
              <a:t>Ход игры. </a:t>
            </a:r>
            <a:r>
              <a:rPr lang="ru-RU" dirty="0" smtClean="0"/>
              <a:t>Дети выбирают водящего. Он уходит из комнаты. Все договариваются, куда спрятать игрушку. Водящий должен найти ее, руководствуясь громкостью звучания песни, которую поют все дети: звучание усиливается. по мере приближения к месту, где находится игрушка, или ослабевает по мере удале­ния от нее. Если ребенок успешно справился с заданием, при повторении игры он имеет право спрятать игрушку.</a:t>
            </a:r>
          </a:p>
          <a:p>
            <a:r>
              <a:rPr lang="ru-RU" dirty="0" smtClean="0"/>
              <a:t>Игру можно провести как развлечение</a:t>
            </a:r>
            <a:r>
              <a:rPr lang="ru-RU" dirty="0" smtClean="0"/>
              <a:t>.</a:t>
            </a:r>
            <a:endParaRPr lang="ru-RU"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диатонического слуха</a:t>
            </a: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Колобок</a:t>
            </a:r>
            <a:endParaRPr lang="ru-RU" dirty="0" smtClean="0"/>
          </a:p>
          <a:p>
            <a:r>
              <a:rPr lang="ru-RU" i="1" dirty="0" smtClean="0"/>
              <a:t>Игровой материал. </a:t>
            </a:r>
            <a:r>
              <a:rPr lang="ru-RU" dirty="0" smtClean="0"/>
              <a:t>Игровое поле, молоточек, колобок и не­сколько различных небольших предметов, изображающих стог сена, бревно, пенек, муравейник, елку. Все это расставляется на игровом поле в любом порядке.</a:t>
            </a:r>
          </a:p>
          <a:p>
            <a:r>
              <a:rPr lang="ru-RU" i="1" dirty="0" smtClean="0"/>
              <a:t>Ход игры. </a:t>
            </a:r>
            <a:r>
              <a:rPr lang="ru-RU" dirty="0" smtClean="0"/>
              <a:t>Дети рассматривают фигурки на игровом поле, затем выбирают водящего, он выходит за дверь или отвора­чивается от остальных играющих. Дети договариваются, за какую фигурку они спрячут колобок, и зовут водящего:</a:t>
            </a:r>
          </a:p>
          <a:p>
            <a:r>
              <a:rPr lang="ru-RU" dirty="0" smtClean="0"/>
              <a:t>«Укатился колобок, колобок — румяный бок, Как же нам его найти, к деду с бабой принести? Ну-ка, Ира, по дорожке походи, походи И по песенке веселой колобок отыщи».</a:t>
            </a:r>
          </a:p>
          <a:p>
            <a:r>
              <a:rPr lang="ru-RU" dirty="0" smtClean="0"/>
              <a:t>Все поют любую знакомую песню. Водящий берет молоточек и водит им по дорожкам от фигурки к фигурке. Если молото­чек находится далеко от той фигурки, за которой спрятан ко­лобок, то дети поют тихо, если близко — громко.</a:t>
            </a:r>
          </a:p>
          <a:p>
            <a:r>
              <a:rPr lang="ru-RU" dirty="0" smtClean="0"/>
              <a:t>Игра проводится с подгруппой детей в свободное от занятий время</a:t>
            </a:r>
            <a:r>
              <a:rPr lang="ru-RU" dirty="0" smtClean="0"/>
              <a:t>.</a:t>
            </a:r>
            <a:endParaRPr lang="ru-RU"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диатонического слуха</a:t>
            </a:r>
            <a:endParaRPr lang="ru-RU" dirty="0"/>
          </a:p>
        </p:txBody>
      </p:sp>
      <p:sp>
        <p:nvSpPr>
          <p:cNvPr id="3" name="Содержимое 2"/>
          <p:cNvSpPr>
            <a:spLocks noGrp="1"/>
          </p:cNvSpPr>
          <p:nvPr>
            <p:ph idx="1"/>
          </p:nvPr>
        </p:nvSpPr>
        <p:spPr/>
        <p:txBody>
          <a:bodyPr>
            <a:normAutofit fontScale="85000" lnSpcReduction="20000"/>
          </a:bodyPr>
          <a:lstStyle/>
          <a:p>
            <a:r>
              <a:rPr lang="ru-RU" b="1" dirty="0" smtClean="0"/>
              <a:t>Найди щенка</a:t>
            </a:r>
            <a:endParaRPr lang="ru-RU" dirty="0" smtClean="0"/>
          </a:p>
          <a:p>
            <a:r>
              <a:rPr lang="ru-RU" i="1" dirty="0" smtClean="0"/>
              <a:t>Игровой материал. </a:t>
            </a:r>
            <a:r>
              <a:rPr lang="ru-RU" dirty="0" smtClean="0"/>
              <a:t>Игровое поле, щенок, 2—3 небольших бочонка, молоточек с матрешкой на конце.</a:t>
            </a:r>
          </a:p>
          <a:p>
            <a:r>
              <a:rPr lang="ru-RU" i="1" dirty="0" smtClean="0"/>
              <a:t>Ход игры. </a:t>
            </a:r>
            <a:r>
              <a:rPr lang="ru-RU" dirty="0" smtClean="0"/>
              <a:t>Дети договариваются, в какую из бочек они спря­чут щенка, и зовут водящего:</a:t>
            </a:r>
          </a:p>
          <a:p>
            <a:r>
              <a:rPr lang="ru-RU" dirty="0" smtClean="0"/>
              <a:t>«Вот щенок наш убежал, спрятался за бочку, Во дворе их много так, не найти его никак. Ну-ка, Саша, поспеши и щенка' нам отыщи, Мы не будем помогать, будем песню запевать».</a:t>
            </a:r>
          </a:p>
          <a:p>
            <a:r>
              <a:rPr lang="ru-RU" dirty="0" smtClean="0"/>
              <a:t>Далее игра проводится так же, как и предыдущая</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диатонического слуха</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Наши песни</a:t>
            </a:r>
            <a:endParaRPr lang="ru-RU" dirty="0" smtClean="0"/>
          </a:p>
          <a:p>
            <a:r>
              <a:rPr lang="ru-RU" i="1" dirty="0" smtClean="0"/>
              <a:t>Игровой материал. </a:t>
            </a:r>
            <a:r>
              <a:rPr lang="ru-RU" dirty="0" smtClean="0"/>
              <a:t>Карточки-картинки (по числу играющих), иллюстрирующие содержание знакомых детям песен, металлофон, проигрыватель с пластинками, фишки.</a:t>
            </a:r>
          </a:p>
          <a:p>
            <a:r>
              <a:rPr lang="ru-RU" i="1" dirty="0" smtClean="0"/>
              <a:t>Ход игры. </a:t>
            </a:r>
            <a:r>
              <a:rPr lang="ru-RU" dirty="0" smtClean="0"/>
              <a:t>Детям раздают по 2—3 карточки. Исполняется мелодия песни на металлофоне или в грамзаписи. Дети узнают песню и закрывают фишкой нужную карточку. Выигрывает тот, кто правильно закроет все карточки.</a:t>
            </a:r>
          </a:p>
          <a:p>
            <a:r>
              <a:rPr lang="ru-RU" dirty="0" smtClean="0"/>
              <a:t>Игра проводится в свободное от занятий время.</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a:t>
            </a:r>
            <a:r>
              <a:rPr lang="ru-RU" b="1" i="1" dirty="0" err="1" smtClean="0"/>
              <a:t>звуковысотного</a:t>
            </a:r>
            <a:r>
              <a:rPr lang="ru-RU" b="1" i="1" dirty="0" smtClean="0"/>
              <a:t> слуха</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b="1" dirty="0" smtClean="0"/>
              <a:t>Музыкальное лото</a:t>
            </a:r>
            <a:endParaRPr lang="ru-RU" dirty="0" smtClean="0"/>
          </a:p>
          <a:p>
            <a:r>
              <a:rPr lang="ru-RU" i="1" dirty="0" smtClean="0"/>
              <a:t>Игровой материал. </a:t>
            </a:r>
            <a:r>
              <a:rPr lang="ru-RU" dirty="0" smtClean="0"/>
              <a:t>Карточки по числу играющих, на каждой нарисованы пять линеек (нотный стан), кружочки-ноты, детские музыкальные инструменты (балалайка, металлофон, </a:t>
            </a:r>
            <a:r>
              <a:rPr lang="ru-RU" dirty="0" err="1" smtClean="0"/>
              <a:t>триола</a:t>
            </a:r>
            <a:r>
              <a:rPr lang="ru-RU" dirty="0" smtClean="0"/>
              <a:t>).</a:t>
            </a:r>
            <a:endParaRPr lang="ru-RU" dirty="0" smtClean="0"/>
          </a:p>
          <a:p>
            <a:r>
              <a:rPr lang="ru-RU" i="1" dirty="0" smtClean="0"/>
              <a:t>Ход игры. </a:t>
            </a:r>
            <a:r>
              <a:rPr lang="ru-RU" dirty="0" smtClean="0"/>
              <a:t>Ребенок-ведущий играет мелодию на одном из инструментов вверх, вниз или на одном звуке. Дети должны на карточке выложить ноты-кружочки от первой линейки до пятой, или от пятой до первой, или на одной линейке.</a:t>
            </a:r>
          </a:p>
          <a:p>
            <a:r>
              <a:rPr lang="ru-RU" dirty="0" smtClean="0"/>
              <a:t>Игра проводится в свободное от занятий время</a:t>
            </a:r>
            <a:r>
              <a:rPr lang="ru-RU" dirty="0" smtClean="0"/>
              <a:t>.</a:t>
            </a:r>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60648"/>
            <a:ext cx="7498080" cy="1143000"/>
          </a:xfrm>
        </p:spPr>
        <p:txBody>
          <a:bodyPr>
            <a:normAutofit fontScale="90000"/>
          </a:bodyPr>
          <a:lstStyle/>
          <a:p>
            <a:r>
              <a:rPr lang="ru-RU" b="1" i="1" dirty="0" smtClean="0"/>
              <a:t>Игры для развития памяти и слуха:</a:t>
            </a:r>
            <a:endParaRPr lang="ru-RU" dirty="0"/>
          </a:p>
        </p:txBody>
      </p:sp>
      <p:sp>
        <p:nvSpPr>
          <p:cNvPr id="3" name="Содержимое 2"/>
          <p:cNvSpPr>
            <a:spLocks noGrp="1"/>
          </p:cNvSpPr>
          <p:nvPr>
            <p:ph idx="1"/>
          </p:nvPr>
        </p:nvSpPr>
        <p:spPr/>
        <p:txBody>
          <a:bodyPr>
            <a:normAutofit fontScale="47500" lnSpcReduction="20000"/>
          </a:bodyPr>
          <a:lstStyle/>
          <a:p>
            <a:r>
              <a:rPr lang="ru-RU" b="1" i="1" dirty="0" smtClean="0"/>
              <a:t>«</a:t>
            </a:r>
            <a:r>
              <a:rPr lang="ru-RU" b="1" dirty="0" smtClean="0"/>
              <a:t>Сколько нас поет?»</a:t>
            </a:r>
            <a:endParaRPr lang="ru-RU" dirty="0" smtClean="0"/>
          </a:p>
          <a:p>
            <a:r>
              <a:rPr lang="ru-RU" i="1" dirty="0" smtClean="0"/>
              <a:t>Игровой материал. </a:t>
            </a:r>
            <a:r>
              <a:rPr lang="ru-RU" dirty="0" smtClean="0"/>
              <a:t>Планшет со вставными карманами или </a:t>
            </a:r>
            <a:r>
              <a:rPr lang="ru-RU" dirty="0" err="1" smtClean="0"/>
              <a:t>фланелеграф</a:t>
            </a:r>
            <a:r>
              <a:rPr lang="ru-RU" dirty="0" smtClean="0"/>
              <a:t>, три матрешки-картинки большого размера (для </a:t>
            </a:r>
            <a:r>
              <a:rPr lang="ru-RU" dirty="0" err="1" smtClean="0"/>
              <a:t>фланелеграфа</a:t>
            </a:r>
            <a:r>
              <a:rPr lang="ru-RU" dirty="0" smtClean="0"/>
              <a:t> с обратной стороны матрешки оклеены фланелью), карточки (по числу играющих) с прорезями, три матрешки-кар­тинки   (для   каждого   играющего),   музыкальные   инструменты.</a:t>
            </a:r>
          </a:p>
          <a:p>
            <a:r>
              <a:rPr lang="ru-RU" dirty="0" smtClean="0"/>
              <a:t>В игре можно использовать другой игровой материал — три карточки с изображением поющих детей (на первой одна де­вочка,   на   второй  двое  детей,   на  третьей  </a:t>
            </a:r>
            <a:r>
              <a:rPr lang="ru-RU" dirty="0" smtClean="0"/>
              <a:t>трое.</a:t>
            </a:r>
            <a:endParaRPr lang="ru-RU" dirty="0" smtClean="0"/>
          </a:p>
          <a:p>
            <a:r>
              <a:rPr lang="ru-RU" i="1" dirty="0" smtClean="0"/>
              <a:t>Ход игры. </a:t>
            </a:r>
            <a:r>
              <a:rPr lang="ru-RU" dirty="0" smtClean="0"/>
              <a:t>Ребенок-ведущий играет на одном из инструмен­тов один, два или три разных звука. Дети определяют количество звуков и вставляют в прорези своих карточек соответствующее число матрешек. Вызванный ребенок выкладывает матрешек на </a:t>
            </a:r>
            <a:r>
              <a:rPr lang="ru-RU" dirty="0" err="1" smtClean="0"/>
              <a:t>фланелеграфе</a:t>
            </a:r>
            <a:r>
              <a:rPr lang="ru-RU" dirty="0" smtClean="0"/>
              <a:t> или вставляет в кармашки планшета. Надо обя­зательно напомнить детям, что они должны брать столько мат­решек, сколько разных звуков услышат. Если дважды звучит один и тот же звук, то поет только одна матрешка.</a:t>
            </a:r>
          </a:p>
          <a:p>
            <a:r>
              <a:rPr lang="ru-RU" dirty="0" smtClean="0"/>
              <a:t>При выполнении игры с другим игровым материалом дети поднимают карточки с изображением одной, двух или трех пою­щих девочек в соответствии с количеством звуков.</a:t>
            </a:r>
          </a:p>
          <a:p>
            <a:r>
              <a:rPr lang="ru-RU" dirty="0" smtClean="0"/>
              <a:t>Игра проводится с небольшой подгруппой детей в свободное от занятий время. Необходимо, чтобы вначале педагог был в роли ведущего</a:t>
            </a:r>
            <a:r>
              <a:rPr lang="ru-RU" dirty="0" smtClean="0"/>
              <a:t>.</a:t>
            </a:r>
            <a:endParaRPr lang="ru-R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памяти и слуха:</a:t>
            </a:r>
            <a:endParaRPr lang="ru-RU" dirty="0"/>
          </a:p>
        </p:txBody>
      </p:sp>
      <p:sp>
        <p:nvSpPr>
          <p:cNvPr id="3" name="Содержимое 2"/>
          <p:cNvSpPr>
            <a:spLocks noGrp="1"/>
          </p:cNvSpPr>
          <p:nvPr>
            <p:ph idx="1"/>
          </p:nvPr>
        </p:nvSpPr>
        <p:spPr/>
        <p:txBody>
          <a:bodyPr>
            <a:normAutofit fontScale="70000" lnSpcReduction="20000"/>
          </a:bodyPr>
          <a:lstStyle/>
          <a:p>
            <a:r>
              <a:rPr lang="ru-RU" b="1" dirty="0" smtClean="0"/>
              <a:t>Слушаем музыку</a:t>
            </a:r>
            <a:endParaRPr lang="ru-RU" dirty="0" smtClean="0"/>
          </a:p>
          <a:p>
            <a:r>
              <a:rPr lang="ru-RU" i="1" dirty="0" smtClean="0"/>
              <a:t>Игровой материал. </a:t>
            </a:r>
            <a:r>
              <a:rPr lang="ru-RU" dirty="0" smtClean="0"/>
              <a:t>4—5 картинок, иллюстрирующих содер­жание знакомых детям музыкальных произведений (это могут быть и инструментальные пьесы), проигрыватель с пластинками.</a:t>
            </a:r>
          </a:p>
          <a:p>
            <a:r>
              <a:rPr lang="ru-RU" i="1" dirty="0" smtClean="0"/>
              <a:t>Ход игры. </a:t>
            </a:r>
            <a:r>
              <a:rPr lang="ru-RU" dirty="0" smtClean="0"/>
              <a:t>Дети рассаживаются полукругом, перед ними на столе располагают картинки так, чтобы они хорошо были видны всем играющим. Проигрывают какое-либо музыкальное произ­ведение. Вызванный ребенок должен найти соответствующую картинку, назвать произведение и композитора, написавшего эту музыку. Если ответ правильный, все хлопают.</a:t>
            </a:r>
          </a:p>
          <a:p>
            <a:r>
              <a:rPr lang="ru-RU" dirty="0" smtClean="0"/>
              <a:t>Игра проводится на музыкальном занятии и в свободное от занятий время.</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памяти и слуха:</a:t>
            </a: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Волшебный волчок</a:t>
            </a:r>
            <a:endParaRPr lang="ru-RU" dirty="0" smtClean="0"/>
          </a:p>
          <a:p>
            <a:r>
              <a:rPr lang="ru-RU" i="1" dirty="0" smtClean="0"/>
              <a:t>Игровой материал. </a:t>
            </a:r>
            <a:r>
              <a:rPr lang="ru-RU" dirty="0" smtClean="0"/>
              <a:t>На планшете располагаются иллюстрации к программным произведениях по слушанию или пению, в центре вращающаяся стрелка </a:t>
            </a:r>
            <a:r>
              <a:rPr lang="ru-RU" dirty="0" smtClean="0"/>
              <a:t>.</a:t>
            </a:r>
            <a:endParaRPr lang="ru-RU" dirty="0" smtClean="0"/>
          </a:p>
          <a:p>
            <a:r>
              <a:rPr lang="ru-RU" i="1" dirty="0" smtClean="0"/>
              <a:t>Ход игры. Вариант 1. </a:t>
            </a:r>
            <a:r>
              <a:rPr lang="ru-RU" dirty="0" smtClean="0"/>
              <a:t>В грамзаписи или на фортепиано исполняется знакомое детям произведение. Вызванный ребенок указывает стрелкой на соответствующую иллюстрацию, называет композитора, написавшего музыку.</a:t>
            </a:r>
          </a:p>
          <a:p>
            <a:r>
              <a:rPr lang="ru-RU" i="1" dirty="0" smtClean="0"/>
              <a:t>Вариант 2. </a:t>
            </a:r>
            <a:r>
              <a:rPr lang="ru-RU" dirty="0" smtClean="0"/>
              <a:t>Ведущий исполняет на металлофоне мелодию программной песни. Ребенок стрелкой указывает на картинку, которая подходит по содержанию к данной мелодии.</a:t>
            </a:r>
          </a:p>
          <a:p>
            <a:r>
              <a:rPr lang="ru-RU" i="1" dirty="0" smtClean="0"/>
              <a:t>Вариант 3. </a:t>
            </a:r>
            <a:r>
              <a:rPr lang="ru-RU" dirty="0" smtClean="0"/>
              <a:t>Ребенок-ведущий стрелкой указывает на какую-либо картинку, остальные дети поют песню, соответствующую содержанию этой картинки.</a:t>
            </a:r>
          </a:p>
          <a:p>
            <a:r>
              <a:rPr lang="ru-RU" dirty="0" smtClean="0"/>
              <a:t>Первый и второй варианты игры используются на музыкаль­ных занятиях в разделе слушания и пения. Третий вариант обыгрывается детьми самостоятельно в свободное от занятий время.</a:t>
            </a:r>
          </a:p>
          <a:p>
            <a:r>
              <a:rPr lang="ru-RU" dirty="0" smtClean="0"/>
              <a:t>Игра может быть использована и в группах младшего до­школьного возраста</a:t>
            </a:r>
            <a:r>
              <a:rPr lang="ru-RU" dirty="0" smtClean="0"/>
              <a:t>.</a:t>
            </a:r>
            <a:endParaRPr lang="ru-RU"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памяти и слуха:</a:t>
            </a:r>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Что делают </a:t>
            </a:r>
            <a:r>
              <a:rPr lang="ru-RU" dirty="0" smtClean="0"/>
              <a:t>в </a:t>
            </a:r>
            <a:r>
              <a:rPr lang="ru-RU" b="1" dirty="0" smtClean="0"/>
              <a:t>домике?</a:t>
            </a:r>
            <a:endParaRPr lang="ru-RU" dirty="0" smtClean="0"/>
          </a:p>
          <a:p>
            <a:r>
              <a:rPr lang="ru-RU" i="1" dirty="0" smtClean="0"/>
              <a:t>Игровой материал. </a:t>
            </a:r>
            <a:r>
              <a:rPr lang="ru-RU" dirty="0" smtClean="0"/>
              <a:t>На планшете изображены сказочные до­мики с открывающимися ставнями. В окошках домиков нахо­дятся рисунки, соответствующие музыке: танец, марш и колы­бельная </a:t>
            </a:r>
            <a:r>
              <a:rPr lang="ru-RU" dirty="0" smtClean="0"/>
              <a:t>. </a:t>
            </a:r>
            <a:r>
              <a:rPr lang="ru-RU" dirty="0" smtClean="0"/>
              <a:t>Проигрыватель с пластинками и поощритель­ные значки.</a:t>
            </a:r>
          </a:p>
          <a:p>
            <a:r>
              <a:rPr lang="ru-RU" i="1" dirty="0" smtClean="0"/>
              <a:t>Ход игры. </a:t>
            </a:r>
            <a:r>
              <a:rPr lang="ru-RU" dirty="0" smtClean="0"/>
              <a:t>Воспитатель-ведущий предлагает детям послушать музыку и угадать, что происходит в домике. Музыкальный руко­водитель Играет на фортепиано (или звучит мелодия в грам­записи). По музыке дети узнают, например, «Детскую польку» М. Глинки, Ребенок говорит: «В домике танцуют». Для проверки ему разрешается открыть ставни домика, в окошке рисунок с изображением танцующих детей. За правильный ответ он получает поощрительный значок. Выигрывает тот, кто получит большее число значков.</a:t>
            </a:r>
          </a:p>
          <a:p>
            <a:r>
              <a:rPr lang="ru-RU" dirty="0" smtClean="0"/>
              <a:t>Игра проводится на занятии и в свободное от занятий время.</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памяти и слуха:</a:t>
            </a:r>
            <a:endParaRPr lang="ru-RU" dirty="0"/>
          </a:p>
        </p:txBody>
      </p:sp>
      <p:sp>
        <p:nvSpPr>
          <p:cNvPr id="3" name="Содержимое 2"/>
          <p:cNvSpPr>
            <a:spLocks noGrp="1"/>
          </p:cNvSpPr>
          <p:nvPr>
            <p:ph idx="1"/>
          </p:nvPr>
        </p:nvSpPr>
        <p:spPr/>
        <p:txBody>
          <a:bodyPr>
            <a:normAutofit fontScale="70000" lnSpcReduction="20000"/>
          </a:bodyPr>
          <a:lstStyle/>
          <a:p>
            <a:r>
              <a:rPr lang="ru-RU" b="1" dirty="0" smtClean="0"/>
              <a:t>Назови композитора музыки</a:t>
            </a:r>
            <a:endParaRPr lang="ru-RU" dirty="0" smtClean="0"/>
          </a:p>
          <a:p>
            <a:r>
              <a:rPr lang="ru-RU" i="1" dirty="0" smtClean="0"/>
              <a:t>Игровой материал. </a:t>
            </a:r>
            <a:r>
              <a:rPr lang="ru-RU" dirty="0" smtClean="0"/>
              <a:t>Проигрыватель с пластинками программ­ных произведений М. Глинки, П. Чайковского, Д. </a:t>
            </a:r>
            <a:r>
              <a:rPr lang="ru-RU" dirty="0" err="1" smtClean="0"/>
              <a:t>Кабалевского</a:t>
            </a:r>
            <a:r>
              <a:rPr lang="ru-RU" dirty="0" smtClean="0"/>
              <a:t>.</a:t>
            </a:r>
          </a:p>
          <a:p>
            <a:r>
              <a:rPr lang="ru-RU" i="1" dirty="0" smtClean="0"/>
              <a:t>Ход игры. </a:t>
            </a:r>
            <a:r>
              <a:rPr lang="ru-RU" dirty="0" smtClean="0"/>
              <a:t>Воспитатель показывает детям портреты компо­зиторов П. Чайковского, М. Глинки, Д. </a:t>
            </a:r>
            <a:r>
              <a:rPr lang="ru-RU" dirty="0" err="1" smtClean="0"/>
              <a:t>Кабалевского</a:t>
            </a:r>
            <a:r>
              <a:rPr lang="ru-RU" dirty="0" smtClean="0"/>
              <a:t>, предлагает назвать знакомые произведения этих композиторов. За правиль­ный ответ ребенок получает очко. Затем музыкальный руково­дитель проигрывает то или иное произведение (или звучит грам­запись). Вызванный ребенок должен назвать </a:t>
            </a:r>
            <a:r>
              <a:rPr lang="ru-RU" dirty="0" smtClean="0"/>
              <a:t>то </a:t>
            </a:r>
            <a:r>
              <a:rPr lang="ru-RU" dirty="0" smtClean="0"/>
              <a:t>произведение и рассказать о нем. За полный ответ ребенок получает два очка, Выигрывает тот, кто получит большее число очков.</a:t>
            </a:r>
          </a:p>
          <a:p>
            <a:r>
              <a:rPr lang="ru-RU" dirty="0" smtClean="0"/>
              <a:t>Игра проводится на занятии, а также может быть исполь­зована в качестве развлечения</a:t>
            </a:r>
            <a:r>
              <a:rPr lang="ru-RU" dirty="0" smtClean="0"/>
              <a:t>.</a:t>
            </a:r>
            <a:endParaRPr lang="ru-RU"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памяти и слуха:</a:t>
            </a:r>
            <a:endParaRPr lang="ru-RU" dirty="0"/>
          </a:p>
        </p:txBody>
      </p:sp>
      <p:sp>
        <p:nvSpPr>
          <p:cNvPr id="3" name="Содержимое 2"/>
          <p:cNvSpPr>
            <a:spLocks noGrp="1"/>
          </p:cNvSpPr>
          <p:nvPr>
            <p:ph idx="1"/>
          </p:nvPr>
        </p:nvSpPr>
        <p:spPr/>
        <p:txBody>
          <a:bodyPr>
            <a:normAutofit fontScale="85000" lnSpcReduction="10000"/>
          </a:bodyPr>
          <a:lstStyle/>
          <a:p>
            <a:r>
              <a:rPr lang="ru-RU" b="1" dirty="0" smtClean="0"/>
              <a:t>Веселая пластинка</a:t>
            </a:r>
            <a:endParaRPr lang="ru-RU" dirty="0" smtClean="0"/>
          </a:p>
          <a:p>
            <a:r>
              <a:rPr lang="ru-RU" i="1" dirty="0" smtClean="0"/>
              <a:t>Игровой материал. </a:t>
            </a:r>
            <a:r>
              <a:rPr lang="ru-RU" dirty="0" smtClean="0"/>
              <a:t>Игрушечный проигрыватель с набором пластинок -— в центре нарисована картинка, передающая содер­жание Песни; проигрыватель с набором пластинок программных произведений.</a:t>
            </a:r>
          </a:p>
          <a:p>
            <a:r>
              <a:rPr lang="ru-RU" i="1" dirty="0" smtClean="0"/>
              <a:t>Ход игры. </a:t>
            </a:r>
            <a:r>
              <a:rPr lang="ru-RU" dirty="0" smtClean="0"/>
              <a:t>Ведущий проигрывает в грамзаписи вступление к какому-нибудь знакомому детям произведению. Вызванный ре­бенок находит среди маленьких пластинок нужную и «проиг­рывает» ее на игрушечном проигрывателе</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памяти и слуха:</a:t>
            </a:r>
            <a:endParaRPr lang="ru-RU" dirty="0"/>
          </a:p>
        </p:txBody>
      </p:sp>
      <p:sp>
        <p:nvSpPr>
          <p:cNvPr id="3" name="Содержимое 2"/>
          <p:cNvSpPr>
            <a:spLocks noGrp="1"/>
          </p:cNvSpPr>
          <p:nvPr>
            <p:ph idx="1"/>
          </p:nvPr>
        </p:nvSpPr>
        <p:spPr/>
        <p:txBody>
          <a:bodyPr>
            <a:normAutofit fontScale="85000" lnSpcReduction="10000"/>
          </a:bodyPr>
          <a:lstStyle/>
          <a:p>
            <a:r>
              <a:rPr lang="ru-RU" b="1" dirty="0" smtClean="0"/>
              <a:t>Какая музыка?</a:t>
            </a:r>
            <a:endParaRPr lang="ru-RU" dirty="0" smtClean="0"/>
          </a:p>
          <a:p>
            <a:r>
              <a:rPr lang="ru-RU" i="1" dirty="0" smtClean="0"/>
              <a:t>Игровой материал. </a:t>
            </a:r>
            <a:r>
              <a:rPr lang="ru-RU" dirty="0" smtClean="0"/>
              <a:t>Проигрыватель, пластинки с записями вальса, пляски, польки; карточки с изображением танцующих вальс, народную пляску и польку.</a:t>
            </a:r>
          </a:p>
          <a:p>
            <a:r>
              <a:rPr lang="ru-RU" i="1" dirty="0" smtClean="0"/>
              <a:t>Ход игры. </a:t>
            </a:r>
            <a:r>
              <a:rPr lang="ru-RU" dirty="0" smtClean="0"/>
              <a:t>Детям раздают карточки. Музыкальный руководи­тель, исполняет на фортепиано (в грамзаписи) музыкальные пьесы, соответствующие содержанию рисунков на карточках.. Дети узнают произведение и поднимают нужную карточку.</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a:t>
            </a:r>
            <a:r>
              <a:rPr lang="ru-RU" b="1" i="1" dirty="0" err="1" smtClean="0"/>
              <a:t>звуковысотного</a:t>
            </a:r>
            <a:r>
              <a:rPr lang="ru-RU" b="1" i="1" dirty="0" smtClean="0"/>
              <a:t> слуха</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Ступеньки</a:t>
            </a:r>
            <a:endParaRPr lang="ru-RU" dirty="0" smtClean="0"/>
          </a:p>
          <a:p>
            <a:r>
              <a:rPr lang="ru-RU" i="1" dirty="0" smtClean="0"/>
              <a:t>Игровой материал. </a:t>
            </a:r>
            <a:r>
              <a:rPr lang="ru-RU" dirty="0" smtClean="0"/>
              <a:t>Лесенка из пяти ступенек, игрушки (мат­решка, мишка, зайчик), детские музыкальные инструменты (аккордеон, металлофон, губная гармошка).</a:t>
            </a:r>
          </a:p>
          <a:p>
            <a:r>
              <a:rPr lang="ru-RU" i="1" dirty="0" smtClean="0"/>
              <a:t>Ход игры. </a:t>
            </a:r>
            <a:r>
              <a:rPr lang="ru-RU" dirty="0" smtClean="0"/>
              <a:t>Ребенок-ведущий исполняет на любом инструмен­те мелодию, другой ребенок определяет движение мелодии вверх, вниз или на одном звуке и соответственно передвигает игрушку (например, зайчика) по ступенькам лесенки вверх, вниз или постукивает на одной ступеньке. Следующий ребенок действует другой игрушкой.</a:t>
            </a:r>
          </a:p>
          <a:p>
            <a:r>
              <a:rPr lang="ru-RU" dirty="0" smtClean="0"/>
              <a:t>В игре участвует несколько детей</a:t>
            </a:r>
            <a:r>
              <a:rPr lang="ru-RU" dirty="0" smtClean="0"/>
              <a:t>.</a:t>
            </a:r>
            <a:endParaRPr lang="ru-R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a:t>
            </a:r>
            <a:r>
              <a:rPr lang="ru-RU" b="1" i="1" dirty="0" err="1" smtClean="0"/>
              <a:t>звуковысотного</a:t>
            </a:r>
            <a:r>
              <a:rPr lang="ru-RU" b="1" i="1" dirty="0" smtClean="0"/>
              <a:t> слуха</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Найди нужный колокольчик</a:t>
            </a:r>
            <a:endParaRPr lang="ru-RU" dirty="0" smtClean="0"/>
          </a:p>
          <a:p>
            <a:r>
              <a:rPr lang="ru-RU" i="1" dirty="0" smtClean="0"/>
              <a:t>Игровой материал. </a:t>
            </a:r>
            <a:r>
              <a:rPr lang="ru-RU" dirty="0" smtClean="0"/>
              <a:t>Пять наборов колокольчиков по типу «Валдай».</a:t>
            </a:r>
          </a:p>
          <a:p>
            <a:r>
              <a:rPr lang="ru-RU" i="1" dirty="0" smtClean="0"/>
              <a:t>Ход игры. </a:t>
            </a:r>
            <a:r>
              <a:rPr lang="ru-RU" dirty="0" smtClean="0"/>
              <a:t>В игре участвуют пять детей, один из них веду­щий. Он садится за небольшой ширмой или спиной к играю­щим и звенит то одним, то другим колокольчиком. Дети должны в своем наборе найти колокольчик, соответствующий данному звучанию, и прозвенеть им. При повторении игры ведущим становится тот, кто правильно определял звучание каждого коло­кольчика.</a:t>
            </a:r>
          </a:p>
          <a:p>
            <a:r>
              <a:rPr lang="ru-RU" dirty="0" smtClean="0"/>
              <a:t>.   Игра проводится в свободное от занятий время</a:t>
            </a:r>
            <a:r>
              <a:rPr lang="ru-RU" dirty="0" smtClean="0"/>
              <a:t>.</a:t>
            </a:r>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a:t>
            </a:r>
            <a:r>
              <a:rPr lang="ru-RU" b="1" i="1" dirty="0" err="1" smtClean="0"/>
              <a:t>звуковысотного</a:t>
            </a:r>
            <a:r>
              <a:rPr lang="ru-RU" b="1" i="1" dirty="0" smtClean="0"/>
              <a:t> слуха</a:t>
            </a:r>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Угадай колокольчик</a:t>
            </a:r>
            <a:endParaRPr lang="ru-RU" dirty="0" smtClean="0"/>
          </a:p>
          <a:p>
            <a:r>
              <a:rPr lang="ru-RU" i="1" dirty="0" smtClean="0"/>
              <a:t>Игровой материал. </a:t>
            </a:r>
            <a:r>
              <a:rPr lang="ru-RU" dirty="0" smtClean="0"/>
              <a:t>Карточки по числу играющих, на каждой нарисованы три линейки; цветные кружочки (красный, желтый, зеленый), которые соответствуют как бы высоким, средним и низким звукам; три музыкальных колокольчика (по типу «Вал­дай»)  различного звучания.</a:t>
            </a:r>
          </a:p>
          <a:p>
            <a:r>
              <a:rPr lang="ru-RU" i="1" dirty="0" smtClean="0"/>
              <a:t>Ход игры. </a:t>
            </a:r>
            <a:r>
              <a:rPr lang="ru-RU" dirty="0" smtClean="0"/>
              <a:t>Ребенок-ведущий звенит поочередно то одним, то другим колокольчиком, дети располагают кружки на соответ­ствующей линейке:  красный  кружок — на  нижней, если звенит  большой колокольчик; желтый — на средней, если звенит средний колокольчик,; зеленый — на верхней, если звенит маленький коло­кольчик.</a:t>
            </a:r>
          </a:p>
          <a:p>
            <a:r>
              <a:rPr lang="ru-RU" dirty="0" smtClean="0"/>
              <a:t>Играют несколько детей. Игра проводится во вторую поло­вину дня.</a:t>
            </a:r>
          </a:p>
          <a:p>
            <a:r>
              <a:rPr lang="ru-RU" i="1" dirty="0" smtClean="0"/>
              <a:t>Примечание. </a:t>
            </a:r>
            <a:r>
              <a:rPr lang="ru-RU" dirty="0" smtClean="0"/>
              <a:t>Игру можно провести с металлофоном. Ведущий поочередно играет верхний, средний, нижний звуки. Дети рас­полагают кружки-ноты на трех линейках</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Игры для развития </a:t>
            </a:r>
            <a:r>
              <a:rPr lang="ru-RU" b="1" i="1" dirty="0" err="1" smtClean="0"/>
              <a:t>звуковысотного</a:t>
            </a:r>
            <a:r>
              <a:rPr lang="ru-RU" b="1" i="1" dirty="0" smtClean="0"/>
              <a:t> слуха</a:t>
            </a:r>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Три поросенка</a:t>
            </a:r>
            <a:endParaRPr lang="ru-RU" dirty="0" smtClean="0"/>
          </a:p>
          <a:p>
            <a:r>
              <a:rPr lang="ru-RU" i="1" dirty="0" smtClean="0"/>
              <a:t>Игровой материал. </a:t>
            </a:r>
            <a:r>
              <a:rPr lang="ru-RU" dirty="0" smtClean="0"/>
              <a:t>На планшете изображены лес и сказочный дом. В нем вырезано одно окошко, в котором вращающийся диск с изображением трех поросят: </a:t>
            </a:r>
            <a:r>
              <a:rPr lang="ru-RU" dirty="0" err="1" smtClean="0"/>
              <a:t>Нуф-Нуф</a:t>
            </a:r>
            <a:r>
              <a:rPr lang="ru-RU" dirty="0" smtClean="0"/>
              <a:t> в синей шапочке, </a:t>
            </a:r>
            <a:r>
              <a:rPr lang="ru-RU" dirty="0" err="1" smtClean="0"/>
              <a:t>Наф-</a:t>
            </a:r>
            <a:r>
              <a:rPr lang="ru-RU" b="1" dirty="0" err="1" smtClean="0"/>
              <a:t>Наф</a:t>
            </a:r>
            <a:r>
              <a:rPr lang="ru-RU" b="1" dirty="0" smtClean="0"/>
              <a:t> </a:t>
            </a:r>
            <a:r>
              <a:rPr lang="ru-RU" dirty="0" smtClean="0"/>
              <a:t>в красной шапочке, </a:t>
            </a:r>
            <a:r>
              <a:rPr lang="ru-RU" dirty="0" err="1" smtClean="0"/>
              <a:t>Ниф-Ниф</a:t>
            </a:r>
            <a:r>
              <a:rPr lang="ru-RU" dirty="0" smtClean="0"/>
              <a:t> в желтой шапочке. Если диск вращать с обратной стороны планшета, то в окошке домика появляются поочередно все поросята. Вверху на игровом поле прикреплены три пластинки от металлофона. Под пластинкой </a:t>
            </a:r>
            <a:r>
              <a:rPr lang="ru-RU" i="1" dirty="0" smtClean="0"/>
              <a:t>фа </a:t>
            </a:r>
            <a:r>
              <a:rPr lang="ru-RU" dirty="0" smtClean="0"/>
              <a:t>первой октавы нарисована мордочка поросенка в синей шапоч­ке — </a:t>
            </a:r>
            <a:r>
              <a:rPr lang="ru-RU" dirty="0" err="1" smtClean="0"/>
              <a:t>Нуф-Нуфа</a:t>
            </a:r>
            <a:r>
              <a:rPr lang="ru-RU" dirty="0" smtClean="0"/>
              <a:t>, под пластинкой </a:t>
            </a:r>
            <a:r>
              <a:rPr lang="ru-RU" i="1" dirty="0" smtClean="0"/>
              <a:t>ля </a:t>
            </a:r>
            <a:r>
              <a:rPr lang="ru-RU" dirty="0" smtClean="0"/>
              <a:t>первой октавы — поросенок в красной шапочке — </a:t>
            </a:r>
            <a:r>
              <a:rPr lang="ru-RU" dirty="0" err="1" smtClean="0"/>
              <a:t>Наф-Наф</a:t>
            </a:r>
            <a:r>
              <a:rPr lang="ru-RU" dirty="0" smtClean="0"/>
              <a:t>, под пластинкой </a:t>
            </a:r>
            <a:r>
              <a:rPr lang="ru-RU" i="1" dirty="0" smtClean="0"/>
              <a:t>до </a:t>
            </a:r>
            <a:r>
              <a:rPr lang="ru-RU" dirty="0" smtClean="0"/>
              <a:t>второй окта­вы—поросенок в желтой шапочке—</a:t>
            </a:r>
            <a:r>
              <a:rPr lang="ru-RU" dirty="0" err="1" smtClean="0"/>
              <a:t>Ниф-Ниф</a:t>
            </a:r>
            <a:r>
              <a:rPr lang="ru-RU" dirty="0" smtClean="0"/>
              <a:t>. Здесь же при­креплен молоточек от металлофона, который свободно и легко вынимается из петельки, 8—12 больших карт (по числу игра­ющих), каждая разделена на три части (три окошка) с изобра­жением шапочек трех поросят: синей, красной и желтой</a:t>
            </a:r>
            <a:r>
              <a:rPr lang="ru-RU" dirty="0" smtClean="0"/>
              <a:t>.</a:t>
            </a:r>
            <a:endParaRPr lang="ru-RU"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76672"/>
            <a:ext cx="7498080" cy="940966"/>
          </a:xfrm>
        </p:spPr>
        <p:txBody>
          <a:bodyPr>
            <a:normAutofit fontScale="90000"/>
          </a:bodyPr>
          <a:lstStyle/>
          <a:p>
            <a:r>
              <a:rPr lang="ru-RU" sz="4000" b="1" i="1" dirty="0" smtClean="0"/>
              <a:t>Игры для развития чувства ритма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Прогулка</a:t>
            </a:r>
            <a:endParaRPr lang="ru-RU" dirty="0" smtClean="0"/>
          </a:p>
          <a:p>
            <a:r>
              <a:rPr lang="ru-RU" i="1" dirty="0" smtClean="0"/>
              <a:t>Игровой материал. </a:t>
            </a:r>
            <a:r>
              <a:rPr lang="ru-RU" dirty="0" smtClean="0"/>
              <a:t>Музыкальные молоточки по числу игра­ющих; </a:t>
            </a:r>
            <a:r>
              <a:rPr lang="ru-RU" dirty="0" err="1" smtClean="0"/>
              <a:t>фланелеграф</a:t>
            </a:r>
            <a:r>
              <a:rPr lang="ru-RU" dirty="0" smtClean="0"/>
              <a:t> и карточки, изображающие короткие и дол­гие звуки   (с обратной  стороны  карточек  приклеена  фланель).</a:t>
            </a:r>
          </a:p>
          <a:p>
            <a:r>
              <a:rPr lang="ru-RU" i="1" dirty="0" smtClean="0"/>
              <a:t>Ход игры. </a:t>
            </a:r>
            <a:r>
              <a:rPr lang="ru-RU" dirty="0" smtClean="0"/>
              <a:t>Содержание игры соответствует аналогичной игре, проводимой в младшей группе </a:t>
            </a:r>
            <a:r>
              <a:rPr lang="ru-RU" dirty="0" smtClean="0"/>
              <a:t>,но</a:t>
            </a:r>
            <a:r>
              <a:rPr lang="ru-RU" dirty="0" smtClean="0"/>
              <a:t>, кроме этого, дети должны передать ритмический рисунок — выложить на </a:t>
            </a:r>
            <a:r>
              <a:rPr lang="ru-RU" dirty="0" err="1" smtClean="0"/>
              <a:t>фланелеграфе</a:t>
            </a:r>
            <a:r>
              <a:rPr lang="ru-RU" dirty="0" smtClean="0"/>
              <a:t> </a:t>
            </a:r>
            <a:r>
              <a:rPr lang="ru-RU" dirty="0" smtClean="0"/>
              <a:t>карточки. Широкие карточки соответствуют редким ударам, узкие — частым. Например: «Таня взяла мяч,— говорит воспитатель,— и стала медленно ударять им о землю». Ребе­нок медленно стучит музыкальным молоточком о ладошку и выкладывает широкие карточки.</a:t>
            </a:r>
          </a:p>
          <a:p>
            <a:r>
              <a:rPr lang="ru-RU" dirty="0" smtClean="0"/>
              <a:t> «Пошел частый, сильный дождь»,— продолжает воспитатель. Ребенок быстро стучит молоточком и выкладывает узкие кар­точки.</a:t>
            </a:r>
          </a:p>
          <a:p>
            <a:r>
              <a:rPr lang="ru-RU" dirty="0" smtClean="0"/>
              <a:t>Игра проводится на занятии и в свободное от занятий время.</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i="1" dirty="0" smtClean="0"/>
              <a:t>Игры для развития чувства ритма</a:t>
            </a:r>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Наше путешествие</a:t>
            </a:r>
            <a:endParaRPr lang="ru-RU" dirty="0" smtClean="0"/>
          </a:p>
          <a:p>
            <a:r>
              <a:rPr lang="ru-RU" i="1" dirty="0" smtClean="0"/>
              <a:t>Игровой материал. </a:t>
            </a:r>
            <a:r>
              <a:rPr lang="ru-RU" dirty="0" smtClean="0"/>
              <a:t>Металлофон, бубен, угольник, ложки, му­зыкальный молоточек, барабан.</a:t>
            </a:r>
          </a:p>
          <a:p>
            <a:r>
              <a:rPr lang="ru-RU" i="1" dirty="0" smtClean="0"/>
              <a:t>Ход игры. </a:t>
            </a:r>
            <a:r>
              <a:rPr lang="ru-RU" dirty="0" smtClean="0"/>
              <a:t>Воспитатель предлагает детям придумать неболь­шой рассказ о своем путешествии, которое можно изобразить на каком-либо музыкальном инструменте. «Послушайте, сначала я вам расскажу,— говорит воспитатель.— Оля вышла на улицу, спустилась по лестнице (играет на металлофоне).</a:t>
            </a:r>
          </a:p>
          <a:p>
            <a:r>
              <a:rPr lang="ru-RU" dirty="0" smtClean="0"/>
              <a:t>Увидела подружку, она очень хорошо прыгала через ска­калку. Вот так (ритмично ударяет в барабан). Оле тоже захотелось прыгать, и она побежала домой за скакалками, перепры­гивая через ступеньки (играет на металлофоне).</a:t>
            </a:r>
          </a:p>
          <a:p>
            <a:r>
              <a:rPr lang="ru-RU" dirty="0" smtClean="0"/>
              <a:t>Мой   рассказ   вы   можете   продолжить   или   придумать, свой рассказ». Игра проводится во второй половине дня</a:t>
            </a:r>
            <a:r>
              <a:rPr lang="ru-RU" dirty="0" smtClean="0"/>
              <a:t>.</a:t>
            </a:r>
            <a:endParaRPr lang="ru-RU"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i="1" dirty="0" smtClean="0"/>
              <a:t>Игры для развития чувства ритма</a:t>
            </a:r>
            <a:endParaRPr lang="ru-RU" dirty="0"/>
          </a:p>
        </p:txBody>
      </p:sp>
      <p:sp>
        <p:nvSpPr>
          <p:cNvPr id="3" name="Содержимое 2"/>
          <p:cNvSpPr>
            <a:spLocks noGrp="1"/>
          </p:cNvSpPr>
          <p:nvPr>
            <p:ph idx="1"/>
          </p:nvPr>
        </p:nvSpPr>
        <p:spPr/>
        <p:txBody>
          <a:bodyPr>
            <a:normAutofit fontScale="70000" lnSpcReduction="20000"/>
          </a:bodyPr>
          <a:lstStyle/>
          <a:p>
            <a:r>
              <a:rPr lang="ru-RU" b="1" dirty="0" smtClean="0"/>
              <a:t>Определи по ритму</a:t>
            </a:r>
            <a:endParaRPr lang="ru-RU" dirty="0" smtClean="0"/>
          </a:p>
          <a:p>
            <a:r>
              <a:rPr lang="ru-RU" i="1" dirty="0" smtClean="0"/>
              <a:t>Игровой материал. </a:t>
            </a:r>
            <a:r>
              <a:rPr lang="ru-RU" dirty="0" smtClean="0"/>
              <a:t>Карточки, на одной половине которых изображен ритмический рисунок знакомой детям песни, другая половина пустая; картинки, иллюстрирующие содержание песни; детские  музыкальные  инструменты — группа   ударных   (ложки,</a:t>
            </a:r>
          </a:p>
          <a:p>
            <a:r>
              <a:rPr lang="ru-RU" dirty="0" smtClean="0"/>
              <a:t>угольник, барабан, музыкальный молоточек и др.). Каждому дают по 2—3 карточки </a:t>
            </a:r>
            <a:r>
              <a:rPr lang="ru-RU" dirty="0" smtClean="0"/>
              <a:t>.</a:t>
            </a:r>
            <a:endParaRPr lang="ru-RU" dirty="0" smtClean="0"/>
          </a:p>
          <a:p>
            <a:r>
              <a:rPr lang="ru-RU" i="1" dirty="0" smtClean="0"/>
              <a:t>Ход игры. </a:t>
            </a:r>
            <a:r>
              <a:rPr lang="ru-RU" dirty="0" smtClean="0"/>
              <a:t>Ребенок-ведущий исполняет ритмический рисунок знакомой песни на одном из инструментов. Дети по ритму </a:t>
            </a:r>
            <a:r>
              <a:rPr lang="ru-RU" dirty="0" smtClean="0"/>
              <a:t>определяют </a:t>
            </a:r>
            <a:r>
              <a:rPr lang="ru-RU" dirty="0" smtClean="0"/>
              <a:t>песню и картинкой закрывают пустую половину </a:t>
            </a:r>
            <a:r>
              <a:rPr lang="ru-RU" dirty="0" smtClean="0"/>
              <a:t>карточки </a:t>
            </a:r>
            <a:r>
              <a:rPr lang="ru-RU" dirty="0" smtClean="0"/>
              <a:t>(картинку после правильного ответа дает ведущий).</a:t>
            </a:r>
          </a:p>
          <a:p>
            <a:r>
              <a:rPr lang="ru-RU" dirty="0" smtClean="0"/>
              <a:t>При повторении игры ведущим становится тот, кто ни разу не ошибся. Одному ребенку можно дать большее число </a:t>
            </a:r>
            <a:r>
              <a:rPr lang="ru-RU" dirty="0" smtClean="0"/>
              <a:t>карточек </a:t>
            </a:r>
            <a:r>
              <a:rPr lang="ru-RU" dirty="0" smtClean="0"/>
              <a:t>(3—4</a:t>
            </a:r>
            <a:r>
              <a:rPr lang="ru-RU" dirty="0" smtClean="0"/>
              <a:t>).</a:t>
            </a:r>
            <a:endParaRPr lang="ru-RU"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TotalTime>
  <Words>2780</Words>
  <Application>Microsoft Office PowerPoint</Application>
  <PresentationFormat>Экран (4:3)</PresentationFormat>
  <Paragraphs>138</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Солнцестояние</vt:lpstr>
      <vt:lpstr>МУЗЫКАЛЬНО-ДИДАКТИЧЕСКИЕ ИГРЫ  ДЛЯ ДЕТЕЙ 4-5 лет</vt:lpstr>
      <vt:lpstr>Игры для развития звуковысотного слуха</vt:lpstr>
      <vt:lpstr>Игры для развития звуковысотного слуха</vt:lpstr>
      <vt:lpstr>Игры для развития звуковысотного слуха</vt:lpstr>
      <vt:lpstr>Игры для развития звуковысотного слуха</vt:lpstr>
      <vt:lpstr>Игры для развития звуковысотного слуха</vt:lpstr>
      <vt:lpstr>Игры для развития чувства ритма  </vt:lpstr>
      <vt:lpstr>Игры для развития чувства ритма</vt:lpstr>
      <vt:lpstr>Игры для развития чувства ритма</vt:lpstr>
      <vt:lpstr>Игры для развития чувства ритма</vt:lpstr>
      <vt:lpstr>Игры для развития чувства ритма</vt:lpstr>
      <vt:lpstr>Игры для развития тембрового слуха </vt:lpstr>
      <vt:lpstr>Игры для развития тембрового слуха</vt:lpstr>
      <vt:lpstr>Игры для развития тембрового слуха</vt:lpstr>
      <vt:lpstr>Игры для развития тембрового слуха</vt:lpstr>
      <vt:lpstr>Игры для развития диатонического слуха </vt:lpstr>
      <vt:lpstr>Игры для развития диатонического слуха</vt:lpstr>
      <vt:lpstr>Игры для развития диатонического слуха</vt:lpstr>
      <vt:lpstr>Игры для развития диатонического слуха</vt:lpstr>
      <vt:lpstr>Игры для развития памяти и слуха:</vt:lpstr>
      <vt:lpstr>Игры для развития памяти и слуха:</vt:lpstr>
      <vt:lpstr>Игры для развития памяти и слуха:</vt:lpstr>
      <vt:lpstr>Игры для развития памяти и слуха:</vt:lpstr>
      <vt:lpstr>Игры для развития памяти и слуха:</vt:lpstr>
      <vt:lpstr>Игры для развития памяти и слуха:</vt:lpstr>
      <vt:lpstr>Игры для развития памяти и слуха: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МУЗЫКАЛЬНО-ДИДАКТИЧЕСКИЕ ИГРЫ  ДЛЯ ДЕТЕЙ 4-5 лет</dc:title>
  <dc:creator>Компьютер</dc:creator>
  <cp:lastModifiedBy>Компьютер</cp:lastModifiedBy>
  <cp:revision>2</cp:revision>
  <dcterms:created xsi:type="dcterms:W3CDTF">2016-12-08T20:13:20Z</dcterms:created>
  <dcterms:modified xsi:type="dcterms:W3CDTF">2016-12-08T20:31:54Z</dcterms:modified>
</cp:coreProperties>
</file>